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8" r:id="rId3"/>
    <p:sldId id="287" r:id="rId4"/>
    <p:sldId id="290" r:id="rId5"/>
    <p:sldId id="291" r:id="rId6"/>
    <p:sldId id="293" r:id="rId7"/>
    <p:sldId id="265" r:id="rId8"/>
    <p:sldId id="267" r:id="rId9"/>
    <p:sldId id="268" r:id="rId10"/>
    <p:sldId id="269" r:id="rId11"/>
    <p:sldId id="270" r:id="rId12"/>
    <p:sldId id="272" r:id="rId13"/>
    <p:sldId id="275" r:id="rId14"/>
    <p:sldId id="277" r:id="rId15"/>
    <p:sldId id="278" r:id="rId16"/>
    <p:sldId id="279" r:id="rId17"/>
    <p:sldId id="281" r:id="rId18"/>
    <p:sldId id="282" r:id="rId19"/>
    <p:sldId id="284" r:id="rId20"/>
    <p:sldId id="283" r:id="rId21"/>
    <p:sldId id="285" r:id="rId22"/>
    <p:sldId id="28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研究背景" id="{2E719BA2-E95A-464C-86D1-3179CFABA262}">
          <p14:sldIdLst>
            <p14:sldId id="287"/>
            <p14:sldId id="290"/>
            <p14:sldId id="291"/>
            <p14:sldId id="293"/>
          </p14:sldIdLst>
        </p14:section>
        <p14:section name="相位高度关系" id="{7A3158C9-61A6-43D8-AB16-0FBF840F1F45}">
          <p14:sldIdLst>
            <p14:sldId id="265"/>
            <p14:sldId id="267"/>
            <p14:sldId id="268"/>
          </p14:sldIdLst>
        </p14:section>
        <p14:section name="数字莫尔条纹的产生" id="{A4B60ED2-F14D-42F3-B7E1-4686A5FDCED2}">
          <p14:sldIdLst>
            <p14:sldId id="269"/>
            <p14:sldId id="270"/>
            <p14:sldId id="272"/>
          </p14:sldIdLst>
        </p14:section>
        <p14:section name="高频条纹的滤除" id="{77CCF231-5A3B-4FA4-BA28-930D3F040982}">
          <p14:sldIdLst>
            <p14:sldId id="275"/>
            <p14:sldId id="277"/>
            <p14:sldId id="278"/>
          </p14:sldIdLst>
        </p14:section>
        <p14:section name="相位分布的计算" id="{E3067750-49DB-42EC-8698-086BDA6D48D6}">
          <p14:sldIdLst>
            <p14:sldId id="279"/>
            <p14:sldId id="281"/>
            <p14:sldId id="282"/>
            <p14:sldId id="284"/>
            <p14:sldId id="283"/>
          </p14:sldIdLst>
        </p14:section>
        <p14:section name="高度转换" id="{146FF5D0-9016-4B91-88E6-D34ED266EFD3}">
          <p14:sldIdLst>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74" autoAdjust="0"/>
    <p:restoredTop sz="58084" autoAdjust="0"/>
  </p:normalViewPr>
  <p:slideViewPr>
    <p:cSldViewPr snapToGrid="0">
      <p:cViewPr varScale="1">
        <p:scale>
          <a:sx n="42" d="100"/>
          <a:sy n="42" d="100"/>
        </p:scale>
        <p:origin x="1704" y="4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2019/5/29 Wednesday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谢谢袁老师的介绍！评委老师们好，我是答辩人张凡，来自电物学院，专业是应用物理。</a:t>
            </a:r>
            <a:endParaRPr lang="en-US" altLang="zh-CN" dirty="0"/>
          </a:p>
          <a:p>
            <a:r>
              <a:rPr lang="zh-CN" altLang="en-US" dirty="0"/>
              <a:t>我的毕设是关于数字莫尔三维测量及精度分析。</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&lt;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莫尔三维测量是在物体上产生莫尔条纹。然后通过莫尔条纹得到待测物体高度分布的技术。</a:t>
            </a:r>
            <a:endParaRPr lang="en-US" altLang="zh-CN" dirty="0"/>
          </a:p>
          <a:p>
            <a:r>
              <a:rPr lang="zh-CN" altLang="en-US" dirty="0"/>
              <a:t>数字莫尔三维测量测量传统莫尔三维测量中的莫尔测量的产生，计算高度分布的两个步骤转移到计算上处理。</a:t>
            </a:r>
            <a:endParaRPr lang="en-US" altLang="zh-CN" dirty="0"/>
          </a:p>
          <a:p>
            <a:r>
              <a:rPr lang="zh-CN" altLang="en-US" dirty="0"/>
              <a:t>我的答辩第一部分介绍了莫尔三维测量的发展。</a:t>
            </a:r>
            <a:endParaRPr lang="en-US" altLang="zh-CN" dirty="0"/>
          </a:p>
          <a:p>
            <a:r>
              <a:rPr lang="zh-CN" altLang="en-US" dirty="0"/>
              <a:t>第二部分讨论了将莫尔条纹和物体等高线的关系。</a:t>
            </a:r>
            <a:endParaRPr lang="en-US" altLang="zh-CN" dirty="0"/>
          </a:p>
          <a:p>
            <a:r>
              <a:rPr lang="zh-CN" altLang="en-US" dirty="0"/>
              <a:t>第四部分演示了数字莫尔条纹的产生。</a:t>
            </a:r>
            <a:endParaRPr lang="en-US" altLang="zh-CN" dirty="0"/>
          </a:p>
          <a:p>
            <a:r>
              <a:rPr lang="zh-CN" altLang="en-US" dirty="0"/>
              <a:t>第五部分讨论了如何处理产生的数字莫尔条纹最后得到物体的高度分布。</a:t>
            </a:r>
            <a:endParaRPr lang="en-US" altLang="zh-CN" dirty="0"/>
          </a:p>
          <a:p>
            <a:r>
              <a:rPr lang="zh-CN" altLang="en-US" dirty="0"/>
              <a:t>最后一份部分总结我的毕业论文，给出了我研究的结果和缺陷。</a:t>
            </a:r>
            <a:endParaRPr lang="en-US" altLang="zh-CN" dirty="0"/>
          </a:p>
          <a:p>
            <a:r>
              <a:rPr lang="zh-CN" altLang="en-US" dirty="0"/>
              <a:t>首先来看看传统的莫尔测量方法。</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a:t>
            </a:r>
            <a:r>
              <a:rPr lang="zh-CN" altLang="zh-CN" sz="1200" kern="1200">
                <a:solidFill>
                  <a:schemeClr val="tx1"/>
                </a:solidFill>
                <a:effectLst/>
                <a:latin typeface="+mn-lt"/>
                <a:ea typeface="+mn-ea"/>
                <a:cs typeface="+mn-cs"/>
              </a:rPr>
              <a:t>一个缺陷</a:t>
            </a:r>
            <a:r>
              <a:rPr lang="zh-CN" altLang="zh-CN" sz="1200" kern="1200" dirty="0">
                <a:solidFill>
                  <a:schemeClr val="tx1"/>
                </a:solidFill>
                <a:effectLst/>
                <a:latin typeface="+mn-lt"/>
                <a:ea typeface="+mn-ea"/>
                <a:cs typeface="+mn-cs"/>
              </a:rPr>
              <a:t>。</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p>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a:t>其次，本文实现的滤波方法需要针对具体测量模型调参，</a:t>
            </a:r>
            <a:r>
              <a:rPr lang="zh-CN" altLang="zh-CN" sz="1200" kern="120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阴影莫尔三维测量是利用光栅和光栅的影子重叠形成莫尔条纹。</a:t>
            </a:r>
            <a:endParaRPr lang="en-US" altLang="zh-CN" dirty="0"/>
          </a:p>
          <a:p>
            <a:r>
              <a:rPr lang="zh-CN" altLang="en-US" dirty="0"/>
              <a:t>专利发表利用计算机处理阴影莫尔三维测量得到的莫尔等高线。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接下来，看看投影莫尔三维测量</a:t>
            </a:r>
            <a:endParaRPr lang="en-US" altLang="zh-CN" dirty="0"/>
          </a:p>
          <a:p>
            <a:r>
              <a:rPr lang="zh-CN" altLang="en-US" dirty="0"/>
              <a:t>投影莫尔三维测量是通过光栅投影后，向另外一个光栅观察得到莫尔条纹。</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100780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今年年初也有南京理工大学学者学者深度学习来处理得到的条纹投影图片。</a:t>
            </a:r>
            <a:endParaRPr lang="en-US" altLang="zh-CN" dirty="0"/>
          </a:p>
          <a:p>
            <a:r>
              <a:rPr lang="zh-CN" altLang="en-US" dirty="0"/>
              <a:t>但由于实验环境的限制，没有计算得</a:t>
            </a:r>
            <a:r>
              <a:rPr lang="en-US" altLang="zh-CN" dirty="0"/>
              <a:t>GPU</a:t>
            </a:r>
            <a:r>
              <a:rPr lang="zh-CN" altLang="en-US" dirty="0"/>
              <a:t>，本论文未向这一方向深入研究。</a:t>
            </a:r>
            <a:endParaRPr lang="en-US" altLang="zh-CN" dirty="0"/>
          </a:p>
          <a:p>
            <a:r>
              <a:rPr lang="zh-CN" altLang="en-US" dirty="0"/>
              <a:t>莫尔条纹为什么可以得到物体的高度信息，首先要讨论相位高度关系。</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336099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endParaRPr lang="en-US" altLang="zh-CN" sz="1200" kern="1200" dirty="0">
              <a:solidFill>
                <a:schemeClr val="tx1"/>
              </a:solidFill>
              <a:effectLst/>
              <a:latin typeface="+mn-lt"/>
              <a:ea typeface="+mn-ea"/>
              <a:cs typeface="+mn-cs"/>
            </a:endParaRP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2019/5/29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2019/5/29 Wednesday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 副教授</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4184373" cy="461665"/>
          </a:xfrm>
          <a:prstGeom prst="rect">
            <a:avLst/>
          </a:prstGeom>
          <a:noFill/>
        </p:spPr>
        <p:txBody>
          <a:bodyPr wrap="square" rtlCol="0">
            <a:spAutoFit/>
          </a:bodyPr>
          <a:lstStyle/>
          <a:p>
            <a:r>
              <a:rPr lang="zh-CN" altLang="en-US" sz="240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464653" y="143795"/>
            <a:ext cx="306883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高频条纹的滤除</a:t>
            </a:r>
          </a:p>
        </p:txBody>
      </p:sp>
      <p:pic>
        <p:nvPicPr>
          <p:cNvPr id="1026" name="Picture 2" descr="https://www.mathworks.com/help/wavelet/ref/ref_0217.gif">
            <a:extLst>
              <a:ext uri="{FF2B5EF4-FFF2-40B4-BE49-F238E27FC236}">
                <a16:creationId xmlns:a16="http://schemas.microsoft.com/office/drawing/2014/main" id="{9C484131-1F79-4886-A4BB-D4B888A3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7" y="2021422"/>
            <a:ext cx="4428000" cy="2815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athworks.com/help/wavelet/ref/ref_0274.gif">
            <a:extLst>
              <a:ext uri="{FF2B5EF4-FFF2-40B4-BE49-F238E27FC236}">
                <a16:creationId xmlns:a16="http://schemas.microsoft.com/office/drawing/2014/main" id="{86CFA628-E668-4441-AF21-119E6F1A4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635" y="917177"/>
            <a:ext cx="4248000" cy="502364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61D47B8-0211-4174-9E1A-C1A1B25FBBFA}"/>
              </a:ext>
            </a:extLst>
          </p:cNvPr>
          <p:cNvSpPr txBox="1"/>
          <p:nvPr/>
        </p:nvSpPr>
        <p:spPr>
          <a:xfrm>
            <a:off x="257175" y="1189305"/>
            <a:ext cx="3328988" cy="369332"/>
          </a:xfrm>
          <a:prstGeom prst="rect">
            <a:avLst/>
          </a:prstGeom>
          <a:noFill/>
        </p:spPr>
        <p:txBody>
          <a:bodyPr wrap="square" rtlCol="0">
            <a:spAutoFit/>
          </a:bodyPr>
          <a:lstStyle/>
          <a:p>
            <a:r>
              <a:rPr lang="zh-CN" altLang="en-US" dirty="0"/>
              <a:t>一维和二维平稳小波变化</a:t>
            </a:r>
          </a:p>
        </p:txBody>
      </p:sp>
    </p:spTree>
    <p:extLst>
      <p:ext uri="{BB962C8B-B14F-4D97-AF65-F5344CB8AC3E}">
        <p14:creationId xmlns:p14="http://schemas.microsoft.com/office/powerpoint/2010/main" val="309150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27669A3-6C88-472D-9FCA-2F736ABDDBD3}"/>
              </a:ext>
            </a:extLst>
          </p:cNvPr>
          <p:cNvGrpSpPr>
            <a:grpSpLocks noChangeAspect="1"/>
          </p:cNvGrpSpPr>
          <p:nvPr/>
        </p:nvGrpSpPr>
        <p:grpSpPr>
          <a:xfrm>
            <a:off x="684000" y="908367"/>
            <a:ext cx="7776000" cy="5451414"/>
            <a:chOff x="-2006282" y="0"/>
            <a:chExt cx="8343900" cy="5849545"/>
          </a:xfrm>
        </p:grpSpPr>
        <p:grpSp>
          <p:nvGrpSpPr>
            <p:cNvPr id="24" name="组合 23">
              <a:extLst>
                <a:ext uri="{FF2B5EF4-FFF2-40B4-BE49-F238E27FC236}">
                  <a16:creationId xmlns:a16="http://schemas.microsoft.com/office/drawing/2014/main" id="{DC2BD150-9276-443F-9032-BF6873A77841}"/>
                </a:ext>
              </a:extLst>
            </p:cNvPr>
            <p:cNvGrpSpPr/>
            <p:nvPr/>
          </p:nvGrpSpPr>
          <p:grpSpPr>
            <a:xfrm>
              <a:off x="0" y="0"/>
              <a:ext cx="4902836" cy="4657195"/>
              <a:chOff x="0" y="0"/>
              <a:chExt cx="4903192" cy="4657618"/>
            </a:xfrm>
          </p:grpSpPr>
          <p:grpSp>
            <p:nvGrpSpPr>
              <p:cNvPr id="26" name="组合 25">
                <a:extLst>
                  <a:ext uri="{FF2B5EF4-FFF2-40B4-BE49-F238E27FC236}">
                    <a16:creationId xmlns:a16="http://schemas.microsoft.com/office/drawing/2014/main" id="{B847818A-DA0D-4313-B3AE-1C7221FBFC45}"/>
                  </a:ext>
                </a:extLst>
              </p:cNvPr>
              <p:cNvGrpSpPr/>
              <p:nvPr/>
            </p:nvGrpSpPr>
            <p:grpSpPr>
              <a:xfrm>
                <a:off x="0" y="0"/>
                <a:ext cx="2298065" cy="224673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7" name="组合 26">
                <a:extLst>
                  <a:ext uri="{FF2B5EF4-FFF2-40B4-BE49-F238E27FC236}">
                    <a16:creationId xmlns:a16="http://schemas.microsoft.com/office/drawing/2014/main" id="{35064E30-6031-4391-8215-F408B3FFD2CA}"/>
                  </a:ext>
                </a:extLst>
              </p:cNvPr>
              <p:cNvGrpSpPr/>
              <p:nvPr/>
            </p:nvGrpSpPr>
            <p:grpSpPr>
              <a:xfrm>
                <a:off x="2580362" y="0"/>
                <a:ext cx="2322830" cy="2246732"/>
                <a:chOff x="0" y="0"/>
                <a:chExt cx="2323578" cy="2246732"/>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0E3A43C3-A747-4062-96D9-5FADA5973F90}"/>
                  </a:ext>
                </a:extLst>
              </p:cNvPr>
              <p:cNvGrpSpPr/>
              <p:nvPr/>
            </p:nvGrpSpPr>
            <p:grpSpPr>
              <a:xfrm>
                <a:off x="0" y="2392471"/>
                <a:ext cx="4878888" cy="2265147"/>
                <a:chOff x="0" y="0"/>
                <a:chExt cx="4878888" cy="2265147"/>
              </a:xfrm>
            </p:grpSpPr>
            <p:grpSp>
              <p:nvGrpSpPr>
                <p:cNvPr id="29" name="组合 28">
                  <a:extLst>
                    <a:ext uri="{FF2B5EF4-FFF2-40B4-BE49-F238E27FC236}">
                      <a16:creationId xmlns:a16="http://schemas.microsoft.com/office/drawing/2014/main" id="{0B0FFECB-614D-4015-B679-7FD08160B124}"/>
                    </a:ext>
                  </a:extLst>
                </p:cNvPr>
                <p:cNvGrpSpPr/>
                <p:nvPr/>
              </p:nvGrpSpPr>
              <p:grpSpPr>
                <a:xfrm>
                  <a:off x="0" y="0"/>
                  <a:ext cx="2298065" cy="2265147"/>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5">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580362" y="0"/>
                  <a:ext cx="2298526" cy="2265147"/>
                  <a:chOff x="0" y="0"/>
                  <a:chExt cx="2298526" cy="2265147"/>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6">
                    <a:extLst>
                      <a:ext uri="{28A0092B-C50C-407E-A947-70E740481C1C}">
                        <a14:useLocalDpi xmlns:a14="http://schemas.microsoft.com/office/drawing/2010/main" val="0"/>
                      </a:ext>
                    </a:extLst>
                  </a:blip>
                  <a:srcRect l="13025" t="7284" r="9453" b="11198"/>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p:sp>
          <p:nvSpPr>
            <p:cNvPr id="25" name="文本框 333">
              <a:extLst>
                <a:ext uri="{FF2B5EF4-FFF2-40B4-BE49-F238E27FC236}">
                  <a16:creationId xmlns:a16="http://schemas.microsoft.com/office/drawing/2014/main" id="{28616411-9763-4160-9054-43F9D8BD9D14}"/>
                </a:ext>
              </a:extLst>
            </p:cNvPr>
            <p:cNvSpPr txBox="1"/>
            <p:nvPr/>
          </p:nvSpPr>
          <p:spPr>
            <a:xfrm>
              <a:off x="-2006282" y="4734560"/>
              <a:ext cx="8343900" cy="111498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平稳小波傅立叶滤波林肯脸条纹叠加图：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grpSp>
      <p:sp>
        <p:nvSpPr>
          <p:cNvPr id="19" name="文本框 18">
            <a:extLst>
              <a:ext uri="{FF2B5EF4-FFF2-40B4-BE49-F238E27FC236}">
                <a16:creationId xmlns:a16="http://schemas.microsoft.com/office/drawing/2014/main" id="{555538A9-025D-424C-9538-99D9EE0060E6}"/>
              </a:ext>
            </a:extLst>
          </p:cNvPr>
          <p:cNvSpPr txBox="1"/>
          <p:nvPr/>
        </p:nvSpPr>
        <p:spPr>
          <a:xfrm>
            <a:off x="6464653" y="143795"/>
            <a:ext cx="306883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高频条纹的滤除</a:t>
            </a:r>
          </a:p>
        </p:txBody>
      </p:sp>
    </p:spTree>
    <p:extLst>
      <p:ext uri="{BB962C8B-B14F-4D97-AF65-F5344CB8AC3E}">
        <p14:creationId xmlns:p14="http://schemas.microsoft.com/office/powerpoint/2010/main" val="425577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
        <p:nvSpPr>
          <p:cNvPr id="6" name="文本框 5">
            <a:extLst>
              <a:ext uri="{FF2B5EF4-FFF2-40B4-BE49-F238E27FC236}">
                <a16:creationId xmlns:a16="http://schemas.microsoft.com/office/drawing/2014/main" id="{9A033B13-A3D5-435A-8EB2-F86B251CF4E4}"/>
              </a:ext>
            </a:extLst>
          </p:cNvPr>
          <p:cNvSpPr txBox="1"/>
          <p:nvPr/>
        </p:nvSpPr>
        <p:spPr>
          <a:xfrm>
            <a:off x="6464653" y="143795"/>
            <a:ext cx="306883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高频条纹的滤除</a:t>
            </a:r>
          </a:p>
        </p:txBody>
      </p:sp>
    </p:spTree>
    <p:extLst>
      <p:ext uri="{BB962C8B-B14F-4D97-AF65-F5344CB8AC3E}">
        <p14:creationId xmlns:p14="http://schemas.microsoft.com/office/powerpoint/2010/main" val="592889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7EFF842-38F4-4A57-8DA6-1E86941F55BC}"/>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2313657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6A643A2-B695-423E-BD27-7A85DF9A5022}"/>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261521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CE66404-C8C7-4332-8081-6F41A5984E04}"/>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220239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文本框 1">
            <a:extLst>
              <a:ext uri="{FF2B5EF4-FFF2-40B4-BE49-F238E27FC236}">
                <a16:creationId xmlns:a16="http://schemas.microsoft.com/office/drawing/2014/main" id="{AB8ADEB3-AD12-45E6-B5F7-3DDFBEB97830}"/>
              </a:ext>
            </a:extLst>
          </p:cNvPr>
          <p:cNvSpPr txBox="1"/>
          <p:nvPr/>
        </p:nvSpPr>
        <p:spPr>
          <a:xfrm>
            <a:off x="759294" y="634070"/>
            <a:ext cx="6167286" cy="5739392"/>
          </a:xfrm>
          <a:prstGeom prst="rect">
            <a:avLst/>
          </a:prstGeom>
          <a:noFill/>
        </p:spPr>
        <p:txBody>
          <a:bodyPr wrap="square" rtlCol="0">
            <a:spAutoFit/>
          </a:bodyPr>
          <a:lstStyle/>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研究背景</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相位</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高度关系</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数字莫尔条纹的生成</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高频条纹的滤除</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相位分布计算</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高度转换</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circleNumDbPlain"/>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253197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
        <p:nvSpPr>
          <p:cNvPr id="21" name="文本框 20">
            <a:extLst>
              <a:ext uri="{FF2B5EF4-FFF2-40B4-BE49-F238E27FC236}">
                <a16:creationId xmlns:a16="http://schemas.microsoft.com/office/drawing/2014/main" id="{9D0D8607-4722-45FF-ABD2-083B9FAF11BF}"/>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428668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F4A68E3-FFD2-4557-828F-C2D59D40FF82}"/>
              </a:ext>
            </a:extLst>
          </p:cNvPr>
          <p:cNvSpPr txBox="1"/>
          <p:nvPr/>
        </p:nvSpPr>
        <p:spPr>
          <a:xfrm>
            <a:off x="7259180" y="110359"/>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高度转换</a:t>
            </a:r>
          </a:p>
        </p:txBody>
      </p:sp>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4" name="文本框 3">
            <a:extLst>
              <a:ext uri="{FF2B5EF4-FFF2-40B4-BE49-F238E27FC236}">
                <a16:creationId xmlns:a16="http://schemas.microsoft.com/office/drawing/2014/main" id="{44EF8C2B-1BFD-4824-8FFB-AD86B918B780}"/>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相位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高度映射关系</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数字莫尔条纹的生成：叠加；高频条纹滤除；</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高度的计算：相位提取；相位展开；高度转换；</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795130"/>
            <a:ext cx="7886700" cy="895559"/>
          </a:xfrm>
        </p:spPr>
        <p:txBody>
          <a:bodyPr/>
          <a:lstStyle/>
          <a:p>
            <a:r>
              <a:rPr lang="zh-CN" altLang="en-US" dirty="0"/>
              <a:t>研究背景</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sz="half" idx="1"/>
          </p:nvPr>
        </p:nvPicPr>
        <p:blipFill>
          <a:blip r:embed="rId3"/>
          <a:stretch>
            <a:fillRect/>
          </a:stretch>
        </p:blipFill>
        <p:spPr>
          <a:xfrm>
            <a:off x="5601429" y="1688094"/>
            <a:ext cx="3032697" cy="4237245"/>
          </a:xfrm>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阴影莫尔三维测量</a:t>
            </a:r>
          </a:p>
        </p:txBody>
      </p:sp>
      <p:pic>
        <p:nvPicPr>
          <p:cNvPr id="10" name="图片 9">
            <a:extLst>
              <a:ext uri="{FF2B5EF4-FFF2-40B4-BE49-F238E27FC236}">
                <a16:creationId xmlns:a16="http://schemas.microsoft.com/office/drawing/2014/main" id="{572E2028-FF52-4433-BC2B-BC766FF3F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38927" y="255215"/>
            <a:ext cx="4669497" cy="6858000"/>
          </a:xfrm>
          <a:prstGeom prst="rect">
            <a:avLst/>
          </a:prstGeom>
        </p:spPr>
      </p:pic>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
        <p:nvSpPr>
          <p:cNvPr id="7" name="文本框 6">
            <a:extLst>
              <a:ext uri="{FF2B5EF4-FFF2-40B4-BE49-F238E27FC236}">
                <a16:creationId xmlns:a16="http://schemas.microsoft.com/office/drawing/2014/main" id="{DCA3C6D2-F30D-4C38-B960-2418112DDD3D}"/>
              </a:ext>
            </a:extLst>
          </p:cNvPr>
          <p:cNvSpPr txBox="1"/>
          <p:nvPr/>
        </p:nvSpPr>
        <p:spPr>
          <a:xfrm>
            <a:off x="7378497" y="213361"/>
            <a:ext cx="162600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研究背景</a:t>
            </a:r>
          </a:p>
        </p:txBody>
      </p:sp>
    </p:spTree>
    <p:extLst>
      <p:ext uri="{BB962C8B-B14F-4D97-AF65-F5344CB8AC3E}">
        <p14:creationId xmlns:p14="http://schemas.microsoft.com/office/powerpoint/2010/main" val="2264615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投影莫尔三维测量</a:t>
            </a:r>
          </a:p>
        </p:txBody>
      </p:sp>
      <p:pic>
        <p:nvPicPr>
          <p:cNvPr id="5" name="图片 4">
            <a:extLst>
              <a:ext uri="{FF2B5EF4-FFF2-40B4-BE49-F238E27FC236}">
                <a16:creationId xmlns:a16="http://schemas.microsoft.com/office/drawing/2014/main" id="{F582A54D-6E54-4594-8B60-8551E4A1E8FE}"/>
              </a:ext>
            </a:extLst>
          </p:cNvPr>
          <p:cNvPicPr>
            <a:picLocks noChangeAspect="1"/>
          </p:cNvPicPr>
          <p:nvPr/>
        </p:nvPicPr>
        <p:blipFill>
          <a:blip r:embed="rId3"/>
          <a:stretch>
            <a:fillRect/>
          </a:stretch>
        </p:blipFill>
        <p:spPr>
          <a:xfrm>
            <a:off x="1463562" y="1418607"/>
            <a:ext cx="6216876" cy="4020785"/>
          </a:xfrm>
          <a:prstGeom prst="rect">
            <a:avLst/>
          </a:prstGeom>
        </p:spPr>
      </p:pic>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
        <p:nvSpPr>
          <p:cNvPr id="8" name="文本框 7">
            <a:extLst>
              <a:ext uri="{FF2B5EF4-FFF2-40B4-BE49-F238E27FC236}">
                <a16:creationId xmlns:a16="http://schemas.microsoft.com/office/drawing/2014/main" id="{FE90F3EA-841B-413A-AB93-B8A704D208FB}"/>
              </a:ext>
            </a:extLst>
          </p:cNvPr>
          <p:cNvSpPr txBox="1"/>
          <p:nvPr/>
        </p:nvSpPr>
        <p:spPr>
          <a:xfrm>
            <a:off x="7378497" y="213361"/>
            <a:ext cx="162600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研究背景</a:t>
            </a:r>
          </a:p>
        </p:txBody>
      </p:sp>
    </p:spTree>
    <p:extLst>
      <p:ext uri="{BB962C8B-B14F-4D97-AF65-F5344CB8AC3E}">
        <p14:creationId xmlns:p14="http://schemas.microsoft.com/office/powerpoint/2010/main" val="287622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fontScale="90000"/>
          </a:bodyPr>
          <a:lstStyle/>
          <a:p>
            <a:r>
              <a:rPr lang="zh-CN" altLang="en-US" dirty="0"/>
              <a:t>深度学习和莫尔三维测量的结合</a:t>
            </a:r>
          </a:p>
        </p:txBody>
      </p:sp>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43AC817-CED8-4D0D-9002-73CF5A27EB61}"/>
              </a:ext>
            </a:extLst>
          </p:cNvPr>
          <p:cNvPicPr>
            <a:picLocks noChangeAspect="1"/>
          </p:cNvPicPr>
          <p:nvPr/>
        </p:nvPicPr>
        <p:blipFill>
          <a:blip r:embed="rId3"/>
          <a:stretch>
            <a:fillRect/>
          </a:stretch>
        </p:blipFill>
        <p:spPr>
          <a:xfrm>
            <a:off x="1014638" y="1393146"/>
            <a:ext cx="6893879" cy="3236911"/>
          </a:xfrm>
          <a:prstGeom prst="rect">
            <a:avLst/>
          </a:prstGeom>
        </p:spPr>
      </p:pic>
      <p:sp>
        <p:nvSpPr>
          <p:cNvPr id="7" name="文本框 6">
            <a:extLst>
              <a:ext uri="{FF2B5EF4-FFF2-40B4-BE49-F238E27FC236}">
                <a16:creationId xmlns:a16="http://schemas.microsoft.com/office/drawing/2014/main" id="{084B6970-1A6C-4504-B310-C853EC4707AA}"/>
              </a:ext>
            </a:extLst>
          </p:cNvPr>
          <p:cNvSpPr txBox="1"/>
          <p:nvPr/>
        </p:nvSpPr>
        <p:spPr>
          <a:xfrm>
            <a:off x="7378497" y="213361"/>
            <a:ext cx="162600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研究背景</a:t>
            </a:r>
          </a:p>
        </p:txBody>
      </p:sp>
    </p:spTree>
    <p:extLst>
      <p:ext uri="{BB962C8B-B14F-4D97-AF65-F5344CB8AC3E}">
        <p14:creationId xmlns:p14="http://schemas.microsoft.com/office/powerpoint/2010/main" val="164868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511158" y="186794"/>
            <a:ext cx="284786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高度关系</a:t>
            </a:r>
          </a:p>
        </p:txBody>
      </p:sp>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132000" y="1893739"/>
            <a:ext cx="6012000" cy="4315802"/>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3FA47DD-4F2D-4EB8-8129-B26A6C82078E}"/>
                  </a:ext>
                </a:extLst>
              </p:cNvPr>
              <p:cNvSpPr/>
              <p:nvPr/>
            </p:nvSpPr>
            <p:spPr>
              <a:xfrm>
                <a:off x="443100" y="928687"/>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xmlns="">
          <p:sp>
            <p:nvSpPr>
              <p:cNvPr id="10" name="矩形 9">
                <a:extLst>
                  <a:ext uri="{FF2B5EF4-FFF2-40B4-BE49-F238E27FC236}">
                    <a16:creationId xmlns:a16="http://schemas.microsoft.com/office/drawing/2014/main" id="{A3FA47DD-4F2D-4EB8-8129-B26A6C82078E}"/>
                  </a:ext>
                </a:extLst>
              </p:cNvPr>
              <p:cNvSpPr>
                <a:spLocks noRot="1" noChangeAspect="1" noMove="1" noResize="1" noEditPoints="1" noAdjustHandles="1" noChangeArrowheads="1" noChangeShapeType="1" noTextEdit="1"/>
              </p:cNvSpPr>
              <p:nvPr/>
            </p:nvSpPr>
            <p:spPr>
              <a:xfrm>
                <a:off x="443100" y="928687"/>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A54612F-34ED-418F-B7DB-4973970B8041}"/>
                  </a:ext>
                </a:extLst>
              </p:cNvPr>
              <p:cNvSpPr/>
              <p:nvPr/>
            </p:nvSpPr>
            <p:spPr>
              <a:xfrm>
                <a:off x="443100" y="1961701"/>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xmlns="">
          <p:sp>
            <p:nvSpPr>
              <p:cNvPr id="11" name="矩形 10">
                <a:extLst>
                  <a:ext uri="{FF2B5EF4-FFF2-40B4-BE49-F238E27FC236}">
                    <a16:creationId xmlns:a16="http://schemas.microsoft.com/office/drawing/2014/main" id="{CA54612F-34ED-418F-B7DB-4973970B8041}"/>
                  </a:ext>
                </a:extLst>
              </p:cNvPr>
              <p:cNvSpPr>
                <a:spLocks noRot="1" noChangeAspect="1" noMove="1" noResize="1" noEditPoints="1" noAdjustHandles="1" noChangeArrowheads="1" noChangeShapeType="1" noTextEdit="1"/>
              </p:cNvSpPr>
              <p:nvPr/>
            </p:nvSpPr>
            <p:spPr>
              <a:xfrm>
                <a:off x="443100" y="1961701"/>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E5FC2D1-3620-4FEE-8A22-0C86DDC213C1}"/>
                  </a:ext>
                </a:extLst>
              </p:cNvPr>
              <p:cNvSpPr/>
              <p:nvPr/>
            </p:nvSpPr>
            <p:spPr>
              <a:xfrm>
                <a:off x="443099" y="2990799"/>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xmlns="">
          <p:sp>
            <p:nvSpPr>
              <p:cNvPr id="15" name="矩形 14">
                <a:extLst>
                  <a:ext uri="{FF2B5EF4-FFF2-40B4-BE49-F238E27FC236}">
                    <a16:creationId xmlns:a16="http://schemas.microsoft.com/office/drawing/2014/main" id="{BE5FC2D1-3620-4FEE-8A22-0C86DDC213C1}"/>
                  </a:ext>
                </a:extLst>
              </p:cNvPr>
              <p:cNvSpPr>
                <a:spLocks noRot="1" noChangeAspect="1" noMove="1" noResize="1" noEditPoints="1" noAdjustHandles="1" noChangeArrowheads="1" noChangeShapeType="1" noTextEdit="1"/>
              </p:cNvSpPr>
              <p:nvPr/>
            </p:nvSpPr>
            <p:spPr>
              <a:xfrm>
                <a:off x="443099" y="2990799"/>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A96AE5-024A-4AF4-8924-11763B35CAB7}"/>
                  </a:ext>
                </a:extLst>
              </p:cNvPr>
              <p:cNvSpPr/>
              <p:nvPr/>
            </p:nvSpPr>
            <p:spPr>
              <a:xfrm>
                <a:off x="443100" y="4243227"/>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xmlns="">
          <p:sp>
            <p:nvSpPr>
              <p:cNvPr id="16" name="矩形 15">
                <a:extLst>
                  <a:ext uri="{FF2B5EF4-FFF2-40B4-BE49-F238E27FC236}">
                    <a16:creationId xmlns:a16="http://schemas.microsoft.com/office/drawing/2014/main" id="{64A96AE5-024A-4AF4-8924-11763B35CAB7}"/>
                  </a:ext>
                </a:extLst>
              </p:cNvPr>
              <p:cNvSpPr>
                <a:spLocks noRot="1" noChangeAspect="1" noMove="1" noResize="1" noEditPoints="1" noAdjustHandles="1" noChangeArrowheads="1" noChangeShapeType="1" noTextEdit="1"/>
              </p:cNvSpPr>
              <p:nvPr/>
            </p:nvSpPr>
            <p:spPr>
              <a:xfrm>
                <a:off x="443100" y="4243227"/>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B5B6AF61-B62E-4952-8978-5CF08477243A}"/>
              </a:ext>
            </a:extLst>
          </p:cNvPr>
          <p:cNvSpPr/>
          <p:nvPr/>
        </p:nvSpPr>
        <p:spPr>
          <a:xfrm rot="5400000">
            <a:off x="1608846" y="2681225"/>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08607FD8-12CF-47E5-BE0C-737BE86E0779}"/>
              </a:ext>
            </a:extLst>
          </p:cNvPr>
          <p:cNvSpPr/>
          <p:nvPr/>
        </p:nvSpPr>
        <p:spPr>
          <a:xfrm rot="5400000">
            <a:off x="1608846" y="166194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0D28DD9B-85C3-4E93-B5E5-4085DE19F823}"/>
              </a:ext>
            </a:extLst>
          </p:cNvPr>
          <p:cNvSpPr/>
          <p:nvPr/>
        </p:nvSpPr>
        <p:spPr>
          <a:xfrm rot="5400000">
            <a:off x="1608846" y="3940990"/>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653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3587643" y="819409"/>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BE4BF3E-0946-46ED-BC73-7BAB063AF189}"/>
                  </a:ext>
                </a:extLst>
              </p:cNvPr>
              <p:cNvSpPr/>
              <p:nvPr/>
            </p:nvSpPr>
            <p:spPr>
              <a:xfrm>
                <a:off x="688767" y="1029689"/>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xmlns="">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688767" y="1029689"/>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45E97F-0796-440B-BB6A-AC2698DBCA69}"/>
                  </a:ext>
                </a:extLst>
              </p:cNvPr>
              <p:cNvSpPr/>
              <p:nvPr/>
            </p:nvSpPr>
            <p:spPr>
              <a:xfrm>
                <a:off x="688767" y="2428886"/>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xmlns="">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688767" y="2428886"/>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8922BC-5C11-42FB-B584-E1E1C052AF04}"/>
                  </a:ext>
                </a:extLst>
              </p:cNvPr>
              <p:cNvSpPr/>
              <p:nvPr/>
            </p:nvSpPr>
            <p:spPr>
              <a:xfrm>
                <a:off x="688767" y="3538260"/>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xmlns="">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688767" y="3538260"/>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AD15FF-F142-40CE-96DC-BBA01641B447}"/>
                  </a:ext>
                </a:extLst>
              </p:cNvPr>
              <p:cNvSpPr/>
              <p:nvPr/>
            </p:nvSpPr>
            <p:spPr>
              <a:xfrm>
                <a:off x="688767" y="552284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xmlns="">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688767" y="5522843"/>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C5FAF8-E585-4464-9A4E-DA093A271CAF}"/>
                  </a:ext>
                </a:extLst>
              </p:cNvPr>
              <p:cNvSpPr/>
              <p:nvPr/>
            </p:nvSpPr>
            <p:spPr>
              <a:xfrm>
                <a:off x="688767" y="4406030"/>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xmlns="">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688767" y="4406030"/>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1608846" y="205587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1608846" y="315987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1608846" y="40330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1608846" y="514983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7F5F97A-AFFC-492E-8163-3D9F9327AC79}"/>
              </a:ext>
            </a:extLst>
          </p:cNvPr>
          <p:cNvSpPr txBox="1"/>
          <p:nvPr/>
        </p:nvSpPr>
        <p:spPr>
          <a:xfrm>
            <a:off x="6589985" y="186794"/>
            <a:ext cx="2222939"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高度关系</a:t>
            </a:r>
          </a:p>
        </p:txBody>
      </p:sp>
    </p:spTree>
    <p:extLst>
      <p:ext uri="{BB962C8B-B14F-4D97-AF65-F5344CB8AC3E}">
        <p14:creationId xmlns:p14="http://schemas.microsoft.com/office/powerpoint/2010/main" val="342338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
        <p:nvSpPr>
          <p:cNvPr id="6" name="文本框 5">
            <a:extLst>
              <a:ext uri="{FF2B5EF4-FFF2-40B4-BE49-F238E27FC236}">
                <a16:creationId xmlns:a16="http://schemas.microsoft.com/office/drawing/2014/main" id="{55DA52F4-FFAA-487E-908C-7806931296DC}"/>
              </a:ext>
            </a:extLst>
          </p:cNvPr>
          <p:cNvSpPr txBox="1"/>
          <p:nvPr/>
        </p:nvSpPr>
        <p:spPr>
          <a:xfrm>
            <a:off x="6589985" y="186794"/>
            <a:ext cx="223870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高度关系</a:t>
            </a:r>
          </a:p>
        </p:txBody>
      </p:sp>
    </p:spTree>
    <p:extLst>
      <p:ext uri="{BB962C8B-B14F-4D97-AF65-F5344CB8AC3E}">
        <p14:creationId xmlns:p14="http://schemas.microsoft.com/office/powerpoint/2010/main" val="120397285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2522</Words>
  <Application>Microsoft Office PowerPoint</Application>
  <PresentationFormat>全屏显示(4:3)</PresentationFormat>
  <Paragraphs>191</Paragraphs>
  <Slides>22</Slides>
  <Notes>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研究背景</vt:lpstr>
      <vt:lpstr>阴影莫尔三维测量</vt:lpstr>
      <vt:lpstr>投影莫尔三维测量</vt:lpstr>
      <vt:lpstr>深度学习和莫尔三维测量的结合</vt:lpstr>
      <vt:lpstr>PowerPoint 演示文稿</vt:lpstr>
      <vt:lpstr>PowerPoint 演示文稿</vt:lpstr>
      <vt:lpstr>PowerPoint 演示文稿</vt:lpstr>
      <vt:lpstr>数字莫尔条纹的产生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135</cp:revision>
  <dcterms:created xsi:type="dcterms:W3CDTF">2019-05-28T04:27:22Z</dcterms:created>
  <dcterms:modified xsi:type="dcterms:W3CDTF">2019-05-29T03:13:01Z</dcterms:modified>
</cp:coreProperties>
</file>